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23"/>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7" r:id="rId20"/>
    <p:sldId id="275" r:id="rId21"/>
    <p:sldId id="276" r:id="rId2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89606" autoAdjust="0"/>
  </p:normalViewPr>
  <p:slideViewPr>
    <p:cSldViewPr>
      <p:cViewPr>
        <p:scale>
          <a:sx n="60" d="100"/>
          <a:sy n="60" d="100"/>
        </p:scale>
        <p:origin x="-996" y="-12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7/27/2019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270255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702019"/>
            <a:ext cx="731520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73270"/>
            <a:ext cx="10079581"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1557146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071" y="509589"/>
            <a:ext cx="11619370" cy="558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3009927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338138"/>
            <a:ext cx="11630025" cy="618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3382955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01" y="304800"/>
            <a:ext cx="11521682" cy="627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1317945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26" y="242889"/>
            <a:ext cx="11699112" cy="615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3299144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8" y="385763"/>
            <a:ext cx="11706225" cy="608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34010511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59" y="566739"/>
            <a:ext cx="11509329" cy="552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17410929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92" y="391495"/>
            <a:ext cx="11483253" cy="601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23453007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 y="481013"/>
            <a:ext cx="11687175" cy="589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42336127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762000" y="1219200"/>
            <a:ext cx="10363200" cy="3877985"/>
          </a:xfrm>
          <a:prstGeom prst="rect">
            <a:avLst/>
          </a:prstGeom>
          <a:noFill/>
        </p:spPr>
        <p:txBody>
          <a:bodyPr wrap="square" rtlCol="0">
            <a:spAutoFit/>
          </a:bodyPr>
          <a:lstStyle/>
          <a:p>
            <a:r>
              <a:rPr lang="en-US" sz="2400" b="1" dirty="0" smtClean="0">
                <a:solidFill>
                  <a:schemeClr val="tx2">
                    <a:lumMod val="60000"/>
                    <a:lumOff val="40000"/>
                  </a:schemeClr>
                </a:solidFill>
              </a:rPr>
              <a:t>Additional considerations </a:t>
            </a:r>
            <a:r>
              <a:rPr lang="en-US" sz="2400" b="1" dirty="0">
                <a:solidFill>
                  <a:schemeClr val="tx2">
                    <a:lumMod val="60000"/>
                    <a:lumOff val="40000"/>
                  </a:schemeClr>
                </a:solidFill>
              </a:rPr>
              <a:t>when cleaning text</a:t>
            </a:r>
            <a:r>
              <a:rPr lang="en-US" sz="2400" b="1" dirty="0" smtClean="0">
                <a:solidFill>
                  <a:schemeClr val="tx2">
                    <a:lumMod val="60000"/>
                    <a:lumOff val="40000"/>
                  </a:schemeClr>
                </a:solidFill>
              </a:rPr>
              <a:t>:</a:t>
            </a:r>
          </a:p>
          <a:p>
            <a:endParaRPr lang="en-US" sz="2400" b="1" dirty="0">
              <a:solidFill>
                <a:schemeClr val="tx2">
                  <a:lumMod val="60000"/>
                  <a:lumOff val="40000"/>
                </a:schemeClr>
              </a:solidFill>
            </a:endParaRPr>
          </a:p>
          <a:p>
            <a:pPr marL="285750" indent="-285750">
              <a:buFont typeface="Arial" pitchFamily="34" charset="0"/>
              <a:buChar char="•"/>
            </a:pPr>
            <a:r>
              <a:rPr lang="en-US" sz="2000" dirty="0"/>
              <a:t>Handling large documents and large collections of text documents that do not fit into memory.</a:t>
            </a:r>
          </a:p>
          <a:p>
            <a:pPr marL="285750" indent="-285750">
              <a:buFont typeface="Arial" pitchFamily="34" charset="0"/>
              <a:buChar char="•"/>
            </a:pPr>
            <a:r>
              <a:rPr lang="en-US" sz="2000" dirty="0"/>
              <a:t>Extracting text from markup like HTML, PDF, or other structured document formats.</a:t>
            </a:r>
          </a:p>
          <a:p>
            <a:pPr marL="285750" indent="-285750">
              <a:buFont typeface="Arial" pitchFamily="34" charset="0"/>
              <a:buChar char="•"/>
            </a:pPr>
            <a:r>
              <a:rPr lang="en-US" sz="2000" dirty="0"/>
              <a:t>Transliteration of characters from other languages into English.</a:t>
            </a:r>
          </a:p>
          <a:p>
            <a:pPr marL="285750" indent="-285750">
              <a:buFont typeface="Arial" pitchFamily="34" charset="0"/>
              <a:buChar char="•"/>
            </a:pPr>
            <a:r>
              <a:rPr lang="en-US" sz="2000" dirty="0"/>
              <a:t>Decoding Unicode characters into a normalized form, such as UTF8.</a:t>
            </a:r>
          </a:p>
          <a:p>
            <a:pPr marL="285750" indent="-285750">
              <a:buFont typeface="Arial" pitchFamily="34" charset="0"/>
              <a:buChar char="•"/>
            </a:pPr>
            <a:r>
              <a:rPr lang="en-US" sz="2000" dirty="0"/>
              <a:t>Handling of domain specific words, phrases, and acronyms.</a:t>
            </a:r>
          </a:p>
          <a:p>
            <a:pPr marL="285750" indent="-285750">
              <a:buFont typeface="Arial" pitchFamily="34" charset="0"/>
              <a:buChar char="•"/>
            </a:pPr>
            <a:r>
              <a:rPr lang="en-US" sz="2000" dirty="0"/>
              <a:t>Handling or removing numbers, such as dates and amounts.</a:t>
            </a:r>
          </a:p>
          <a:p>
            <a:pPr marL="285750" indent="-285750">
              <a:buFont typeface="Arial" pitchFamily="34" charset="0"/>
              <a:buChar char="•"/>
            </a:pPr>
            <a:r>
              <a:rPr lang="en-US" sz="2000" dirty="0"/>
              <a:t>Locating and correcting common typos and misspellings</a:t>
            </a:r>
            <a:r>
              <a:rPr lang="en-US" sz="2000" dirty="0" smtClean="0"/>
              <a:t>.</a:t>
            </a:r>
          </a:p>
          <a:p>
            <a:pPr marL="285750" indent="-285750">
              <a:buFont typeface="Arial" pitchFamily="34" charset="0"/>
              <a:buChar char="•"/>
            </a:pPr>
            <a:r>
              <a:rPr lang="en-US" sz="2000" smtClean="0"/>
              <a:t>……</a:t>
            </a:r>
            <a:endParaRPr lang="en-US" sz="2000" dirty="0"/>
          </a:p>
          <a:p>
            <a:endParaRPr lang="en-US" dirty="0"/>
          </a:p>
        </p:txBody>
      </p:sp>
    </p:spTree>
    <p:extLst>
      <p:ext uri="{BB962C8B-B14F-4D97-AF65-F5344CB8AC3E}">
        <p14:creationId xmlns:p14="http://schemas.microsoft.com/office/powerpoint/2010/main" val="3981020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3" y="623888"/>
            <a:ext cx="116490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87889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457200" y="685800"/>
            <a:ext cx="11582400" cy="6278642"/>
          </a:xfrm>
          <a:prstGeom prst="rect">
            <a:avLst/>
          </a:prstGeom>
          <a:noFill/>
        </p:spPr>
        <p:txBody>
          <a:bodyPr wrap="square" rtlCol="0">
            <a:spAutoFit/>
          </a:bodyPr>
          <a:lstStyle/>
          <a:p>
            <a:r>
              <a:rPr lang="en-US" sz="2400" b="1" dirty="0">
                <a:solidFill>
                  <a:schemeClr val="tx2">
                    <a:lumMod val="60000"/>
                    <a:lumOff val="40000"/>
                  </a:schemeClr>
                </a:solidFill>
              </a:rPr>
              <a:t>TFIDF</a:t>
            </a:r>
            <a:r>
              <a:rPr lang="en-US" sz="2400" dirty="0">
                <a:solidFill>
                  <a:schemeClr val="tx2">
                    <a:lumMod val="60000"/>
                    <a:lumOff val="40000"/>
                  </a:schemeClr>
                </a:solidFill>
              </a:rPr>
              <a:t> </a:t>
            </a:r>
            <a:r>
              <a:rPr lang="en-US" sz="2400" dirty="0" smtClean="0">
                <a:solidFill>
                  <a:schemeClr val="tx2">
                    <a:lumMod val="60000"/>
                    <a:lumOff val="40000"/>
                  </a:schemeClr>
                </a:solidFill>
              </a:rPr>
              <a:t>: </a:t>
            </a:r>
            <a:r>
              <a:rPr lang="en-US" sz="2400" b="1" dirty="0" smtClean="0">
                <a:solidFill>
                  <a:schemeClr val="tx2">
                    <a:lumMod val="60000"/>
                    <a:lumOff val="40000"/>
                  </a:schemeClr>
                </a:solidFill>
              </a:rPr>
              <a:t>T</a:t>
            </a:r>
            <a:r>
              <a:rPr lang="en-US" sz="2400" b="1" i="1" dirty="0" smtClean="0">
                <a:solidFill>
                  <a:schemeClr val="tx2">
                    <a:lumMod val="60000"/>
                    <a:lumOff val="40000"/>
                  </a:schemeClr>
                </a:solidFill>
              </a:rPr>
              <a:t>erm </a:t>
            </a:r>
            <a:r>
              <a:rPr lang="en-US" sz="2400" b="1" i="1" dirty="0">
                <a:solidFill>
                  <a:schemeClr val="tx2">
                    <a:lumMod val="60000"/>
                    <a:lumOff val="40000"/>
                  </a:schemeClr>
                </a:solidFill>
              </a:rPr>
              <a:t>frequency- inverse document frequency</a:t>
            </a:r>
            <a:r>
              <a:rPr lang="en-US" sz="2400" dirty="0">
                <a:solidFill>
                  <a:schemeClr val="tx2">
                    <a:lumMod val="60000"/>
                    <a:lumOff val="40000"/>
                  </a:schemeClr>
                </a:solidFill>
              </a:rPr>
              <a:t>.</a:t>
            </a:r>
          </a:p>
          <a:p>
            <a:pPr marL="285750" indent="-285750">
              <a:buFont typeface="Arial" pitchFamily="34" charset="0"/>
              <a:buChar char="•"/>
            </a:pPr>
            <a:r>
              <a:rPr lang="en-US" sz="2000" dirty="0"/>
              <a:t>The TFIDF weight is used in text </a:t>
            </a:r>
            <a:r>
              <a:rPr lang="en-US" sz="2000" dirty="0" smtClean="0"/>
              <a:t>mining. </a:t>
            </a:r>
            <a:r>
              <a:rPr lang="en-US" sz="2000" dirty="0"/>
              <a:t>The weight is a measure used to evaluate how important a word is to a document in a collection of documents</a:t>
            </a:r>
            <a:r>
              <a:rPr lang="en-US" sz="2000" dirty="0" smtClean="0"/>
              <a:t>.</a:t>
            </a:r>
          </a:p>
          <a:p>
            <a:pPr marL="285750" indent="-285750">
              <a:buFont typeface="Arial" pitchFamily="34" charset="0"/>
              <a:buChar char="•"/>
            </a:pPr>
            <a:endParaRPr lang="en-US" sz="2000" dirty="0" smtClean="0"/>
          </a:p>
          <a:p>
            <a:pPr marL="285750" indent="-285750">
              <a:buFont typeface="Arial" pitchFamily="34" charset="0"/>
              <a:buChar char="•"/>
            </a:pPr>
            <a:r>
              <a:rPr lang="en-US" sz="2000" dirty="0" smtClean="0"/>
              <a:t>When </a:t>
            </a:r>
            <a:r>
              <a:rPr lang="en-US" sz="2000" dirty="0"/>
              <a:t>using a simple technique like a </a:t>
            </a:r>
            <a:r>
              <a:rPr lang="en-US" sz="2000" i="1" dirty="0"/>
              <a:t>frequency table</a:t>
            </a:r>
            <a:r>
              <a:rPr lang="en-US" sz="2000" dirty="0"/>
              <a:t> of the terms in the document, we remove stop words, punctuation and stem the word to its root. And then, the importance of the word is measured in terms of its frequency; higher the frequency, more important the word</a:t>
            </a:r>
            <a:r>
              <a:rPr lang="en-US" sz="2000" dirty="0" smtClean="0"/>
              <a:t>.</a:t>
            </a:r>
          </a:p>
          <a:p>
            <a:pPr marL="285750" indent="-285750">
              <a:buFont typeface="Arial" pitchFamily="34" charset="0"/>
              <a:buChar char="•"/>
            </a:pPr>
            <a:endParaRPr lang="en-US" sz="2000" dirty="0"/>
          </a:p>
          <a:p>
            <a:pPr marL="285750" indent="-285750">
              <a:buFont typeface="Arial" pitchFamily="34" charset="0"/>
              <a:buChar char="•"/>
            </a:pPr>
            <a:r>
              <a:rPr lang="en-US" sz="2000" dirty="0"/>
              <a:t>In case of TFIDF, the only text pre-processing is removing punctuation and lower casing the words. We </a:t>
            </a:r>
            <a:r>
              <a:rPr lang="en-US" sz="2000" b="1" dirty="0"/>
              <a:t>do not</a:t>
            </a:r>
            <a:r>
              <a:rPr lang="en-US" sz="2000" dirty="0"/>
              <a:t> have to worry about the stop words</a:t>
            </a:r>
            <a:r>
              <a:rPr lang="en-US" sz="2000" dirty="0" smtClean="0"/>
              <a:t>.</a:t>
            </a:r>
          </a:p>
          <a:p>
            <a:pPr marL="285750" indent="-285750">
              <a:buFont typeface="Arial" pitchFamily="34" charset="0"/>
              <a:buChar char="•"/>
            </a:pPr>
            <a:endParaRPr lang="en-US" sz="2000" dirty="0"/>
          </a:p>
          <a:p>
            <a:pPr marL="285750" indent="-285750">
              <a:buFont typeface="Arial" pitchFamily="34" charset="0"/>
              <a:buChar char="•"/>
            </a:pPr>
            <a:r>
              <a:rPr lang="en-US" sz="2000" dirty="0"/>
              <a:t>TFIDF is the product of the TF and IDF scores of the term</a:t>
            </a:r>
            <a:r>
              <a:rPr lang="en-US" sz="2000" dirty="0" smtClean="0"/>
              <a:t>.</a:t>
            </a:r>
          </a:p>
          <a:p>
            <a:pPr marL="285750" indent="-285750">
              <a:buFont typeface="Arial" pitchFamily="34" charset="0"/>
              <a:buChar char="•"/>
            </a:pPr>
            <a:endParaRPr lang="en-US" sz="2000" dirty="0"/>
          </a:p>
          <a:p>
            <a:r>
              <a:rPr lang="en-US" sz="2000" b="1" dirty="0" smtClean="0"/>
              <a:t>	TF</a:t>
            </a:r>
            <a:r>
              <a:rPr lang="en-US" sz="2000" dirty="0" smtClean="0"/>
              <a:t> </a:t>
            </a:r>
            <a:r>
              <a:rPr lang="en-US" sz="2000" dirty="0"/>
              <a:t>= number of times the term appears in the doc/total number of words in the doc</a:t>
            </a:r>
          </a:p>
          <a:p>
            <a:r>
              <a:rPr lang="en-US" sz="2000" b="1" dirty="0" smtClean="0"/>
              <a:t>	IDF</a:t>
            </a:r>
            <a:r>
              <a:rPr lang="en-US" sz="2000" dirty="0" smtClean="0"/>
              <a:t> </a:t>
            </a:r>
            <a:r>
              <a:rPr lang="en-US" sz="2000" dirty="0"/>
              <a:t>= </a:t>
            </a:r>
            <a:r>
              <a:rPr lang="en-US" sz="2000" dirty="0" err="1"/>
              <a:t>ln</a:t>
            </a:r>
            <a:r>
              <a:rPr lang="en-US" sz="2000" dirty="0"/>
              <a:t>(number of docs/number docs the term appears in</a:t>
            </a:r>
            <a:r>
              <a:rPr lang="en-US" sz="2000" dirty="0" smtClean="0"/>
              <a:t>)</a:t>
            </a:r>
          </a:p>
          <a:p>
            <a:pPr marL="285750" indent="-285750">
              <a:buFont typeface="Arial" pitchFamily="34" charset="0"/>
              <a:buChar char="•"/>
            </a:pPr>
            <a:endParaRPr lang="en-US" sz="2000" dirty="0"/>
          </a:p>
          <a:p>
            <a:pPr marL="285750" indent="-285750">
              <a:buFont typeface="Arial" pitchFamily="34" charset="0"/>
              <a:buChar char="•"/>
            </a:pPr>
            <a:r>
              <a:rPr lang="en-US" sz="2000" b="1" dirty="0"/>
              <a:t>Higher the TFIDF score, the rarer the term is and vice-versa</a:t>
            </a:r>
            <a:r>
              <a:rPr lang="en-US" sz="2000" b="1" dirty="0" smtClean="0"/>
              <a:t>.</a:t>
            </a:r>
          </a:p>
          <a:p>
            <a:pPr marL="285750" indent="-285750">
              <a:buFont typeface="Arial" pitchFamily="34" charset="0"/>
              <a:buChar char="•"/>
            </a:pPr>
            <a:endParaRPr lang="en-US" sz="2000" dirty="0"/>
          </a:p>
          <a:p>
            <a:pPr marL="285750" indent="-285750">
              <a:buFont typeface="Arial" pitchFamily="34" charset="0"/>
              <a:buChar char="•"/>
            </a:pPr>
            <a:r>
              <a:rPr lang="en-US" sz="2000" dirty="0"/>
              <a:t>TFIDF is successfully used by search engines like Google, as a ranking factor for content.</a:t>
            </a:r>
          </a:p>
          <a:p>
            <a:endParaRPr lang="en-US" dirty="0"/>
          </a:p>
        </p:txBody>
      </p:sp>
    </p:spTree>
    <p:extLst>
      <p:ext uri="{BB962C8B-B14F-4D97-AF65-F5344CB8AC3E}">
        <p14:creationId xmlns:p14="http://schemas.microsoft.com/office/powerpoint/2010/main" val="26935300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9458" name="Picture 2" descr="Image result for tf-i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799" y="228600"/>
            <a:ext cx="7772401" cy="582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070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85738"/>
            <a:ext cx="11610975" cy="648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2575484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025" y="385763"/>
            <a:ext cx="11663913" cy="59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1332966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025" y="385763"/>
            <a:ext cx="11663913" cy="593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 y="1219200"/>
            <a:ext cx="116681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55882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366713"/>
            <a:ext cx="11534775" cy="612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3993117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490538"/>
            <a:ext cx="1164907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4196959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3" y="242888"/>
            <a:ext cx="11915775" cy="637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3429000"/>
            <a:ext cx="9591675"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25" y="5133975"/>
            <a:ext cx="1092517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605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347663"/>
            <a:ext cx="11610975" cy="616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921652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100718</TotalTime>
  <Words>268</Words>
  <Application>Microsoft Office PowerPoint</Application>
  <PresentationFormat>Custom</PresentationFormat>
  <Paragraphs>67</Paragraphs>
  <Slides>21</Slides>
  <Notes>21</Notes>
  <HiddenSlides>8</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996</cp:revision>
  <cp:lastPrinted>2019-06-01T15:37:51Z</cp:lastPrinted>
  <dcterms:created xsi:type="dcterms:W3CDTF">2014-12-15T07:56:09Z</dcterms:created>
  <dcterms:modified xsi:type="dcterms:W3CDTF">2019-07-27T01:58:14Z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